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7556500" cy="10693400"/>
  <p:notesSz cx="6858000" cy="9144000"/>
  <p:embeddedFontLst>
    <p:embeddedFont>
      <p:font typeface="adidasFG Bold" charset="1" panose="020B0708030502020204"/>
      <p:regular r:id="rId8"/>
    </p:embeddedFont>
    <p:embeddedFont>
      <p:font typeface="Cloud Bold" charset="1" panose="02000000000000000000"/>
      <p:regular r:id="rId9"/>
    </p:embeddedFont>
    <p:embeddedFont>
      <p:font typeface="Cloud" charset="1" panose="02000000000000000000"/>
      <p:regular r:id="rId10"/>
    </p:embeddedFont>
    <p:embeddedFont>
      <p:font typeface="Gagalin" charset="1" panose="00000500000000000000"/>
      <p:regular r:id="rId11"/>
    </p:embeddedFont>
    <p:embeddedFont>
      <p:font typeface="Hangyaboly" charset="1" panose="00000500000000000000"/>
      <p:regular r:id="rId12"/>
    </p:embeddedFont>
    <p:embeddedFont>
      <p:font typeface="Montagna" charset="1" panose="020E0606050000020004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12" Target="../media/image22.png" Type="http://schemas.openxmlformats.org/officeDocument/2006/relationships/image"/><Relationship Id="rId13" Target="../media/image23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560000" cy="10692000"/>
          </a:xfrm>
          <a:custGeom>
            <a:avLst/>
            <a:gdLst/>
            <a:ahLst/>
            <a:cxnLst/>
            <a:rect r="r" b="b" t="t" l="l"/>
            <a:pathLst>
              <a:path h="10692000" w="7560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006" t="-20459" r="-4542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78067" y="219992"/>
            <a:ext cx="6934273" cy="9798584"/>
            <a:chOff x="0" y="0"/>
            <a:chExt cx="2485087" cy="35115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85087" cy="3511591"/>
            </a:xfrm>
            <a:custGeom>
              <a:avLst/>
              <a:gdLst/>
              <a:ahLst/>
              <a:cxnLst/>
              <a:rect r="r" b="b" t="t" l="l"/>
              <a:pathLst>
                <a:path h="3511591" w="2485087">
                  <a:moveTo>
                    <a:pt x="41309" y="0"/>
                  </a:moveTo>
                  <a:lnTo>
                    <a:pt x="2443777" y="0"/>
                  </a:lnTo>
                  <a:cubicBezTo>
                    <a:pt x="2466592" y="0"/>
                    <a:pt x="2485087" y="18495"/>
                    <a:pt x="2485087" y="41309"/>
                  </a:cubicBezTo>
                  <a:lnTo>
                    <a:pt x="2485087" y="3470282"/>
                  </a:lnTo>
                  <a:cubicBezTo>
                    <a:pt x="2485087" y="3493096"/>
                    <a:pt x="2466592" y="3511591"/>
                    <a:pt x="2443777" y="3511591"/>
                  </a:cubicBezTo>
                  <a:lnTo>
                    <a:pt x="41309" y="3511591"/>
                  </a:lnTo>
                  <a:cubicBezTo>
                    <a:pt x="18495" y="3511591"/>
                    <a:pt x="0" y="3493096"/>
                    <a:pt x="0" y="3470282"/>
                  </a:cubicBezTo>
                  <a:lnTo>
                    <a:pt x="0" y="41309"/>
                  </a:lnTo>
                  <a:cubicBezTo>
                    <a:pt x="0" y="18495"/>
                    <a:pt x="18495" y="0"/>
                    <a:pt x="4130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FFC24A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2485087" cy="35401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830670" y="9035667"/>
            <a:ext cx="1123571" cy="972956"/>
          </a:xfrm>
          <a:custGeom>
            <a:avLst/>
            <a:gdLst/>
            <a:ahLst/>
            <a:cxnLst/>
            <a:rect r="r" b="b" t="t" l="l"/>
            <a:pathLst>
              <a:path h="972956" w="1123571">
                <a:moveTo>
                  <a:pt x="0" y="0"/>
                </a:moveTo>
                <a:lnTo>
                  <a:pt x="1123570" y="0"/>
                </a:lnTo>
                <a:lnTo>
                  <a:pt x="1123570" y="972956"/>
                </a:lnTo>
                <a:lnTo>
                  <a:pt x="0" y="972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396807">
            <a:off x="6531966" y="1643694"/>
            <a:ext cx="530884" cy="1089501"/>
          </a:xfrm>
          <a:custGeom>
            <a:avLst/>
            <a:gdLst/>
            <a:ahLst/>
            <a:cxnLst/>
            <a:rect r="r" b="b" t="t" l="l"/>
            <a:pathLst>
              <a:path h="1089501" w="530884">
                <a:moveTo>
                  <a:pt x="0" y="0"/>
                </a:moveTo>
                <a:lnTo>
                  <a:pt x="530885" y="0"/>
                </a:lnTo>
                <a:lnTo>
                  <a:pt x="530885" y="1089501"/>
                </a:lnTo>
                <a:lnTo>
                  <a:pt x="0" y="1089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659021">
            <a:off x="286040" y="8163193"/>
            <a:ext cx="459251" cy="836384"/>
          </a:xfrm>
          <a:custGeom>
            <a:avLst/>
            <a:gdLst/>
            <a:ahLst/>
            <a:cxnLst/>
            <a:rect r="r" b="b" t="t" l="l"/>
            <a:pathLst>
              <a:path h="836384" w="459251">
                <a:moveTo>
                  <a:pt x="0" y="0"/>
                </a:moveTo>
                <a:lnTo>
                  <a:pt x="459251" y="0"/>
                </a:lnTo>
                <a:lnTo>
                  <a:pt x="459251" y="836384"/>
                </a:lnTo>
                <a:lnTo>
                  <a:pt x="0" y="8363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89667" y="1975372"/>
            <a:ext cx="2315601" cy="1912663"/>
            <a:chOff x="0" y="0"/>
            <a:chExt cx="984031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84031" cy="812800"/>
            </a:xfrm>
            <a:custGeom>
              <a:avLst/>
              <a:gdLst/>
              <a:ahLst/>
              <a:cxnLst/>
              <a:rect r="r" b="b" t="t" l="l"/>
              <a:pathLst>
                <a:path h="812800" w="984031">
                  <a:moveTo>
                    <a:pt x="56837" y="0"/>
                  </a:moveTo>
                  <a:lnTo>
                    <a:pt x="927194" y="0"/>
                  </a:lnTo>
                  <a:cubicBezTo>
                    <a:pt x="958584" y="0"/>
                    <a:pt x="984031" y="25447"/>
                    <a:pt x="984031" y="56837"/>
                  </a:cubicBezTo>
                  <a:lnTo>
                    <a:pt x="984031" y="755963"/>
                  </a:lnTo>
                  <a:cubicBezTo>
                    <a:pt x="984031" y="787353"/>
                    <a:pt x="958584" y="812800"/>
                    <a:pt x="927194" y="812800"/>
                  </a:cubicBezTo>
                  <a:lnTo>
                    <a:pt x="56837" y="812800"/>
                  </a:lnTo>
                  <a:cubicBezTo>
                    <a:pt x="25447" y="812800"/>
                    <a:pt x="0" y="787353"/>
                    <a:pt x="0" y="755963"/>
                  </a:cubicBezTo>
                  <a:lnTo>
                    <a:pt x="0" y="56837"/>
                  </a:lnTo>
                  <a:cubicBezTo>
                    <a:pt x="0" y="25447"/>
                    <a:pt x="25447" y="0"/>
                    <a:pt x="56837" y="0"/>
                  </a:cubicBezTo>
                  <a:close/>
                </a:path>
              </a:pathLst>
            </a:custGeom>
            <a:blipFill>
              <a:blip r:embed="rId8"/>
              <a:stretch>
                <a:fillRect l="-2778" t="0" r="-2778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515665" y="1787882"/>
            <a:ext cx="3106933" cy="2584909"/>
          </a:xfrm>
          <a:custGeom>
            <a:avLst/>
            <a:gdLst/>
            <a:ahLst/>
            <a:cxnLst/>
            <a:rect r="r" b="b" t="t" l="l"/>
            <a:pathLst>
              <a:path h="2584909" w="3106933">
                <a:moveTo>
                  <a:pt x="0" y="0"/>
                </a:moveTo>
                <a:lnTo>
                  <a:pt x="3106933" y="0"/>
                </a:lnTo>
                <a:lnTo>
                  <a:pt x="3106933" y="2584909"/>
                </a:lnTo>
                <a:lnTo>
                  <a:pt x="0" y="25849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476846" y="1975372"/>
            <a:ext cx="3735494" cy="3660784"/>
          </a:xfrm>
          <a:custGeom>
            <a:avLst/>
            <a:gdLst/>
            <a:ahLst/>
            <a:cxnLst/>
            <a:rect r="r" b="b" t="t" l="l"/>
            <a:pathLst>
              <a:path h="3660784" w="3735494">
                <a:moveTo>
                  <a:pt x="0" y="0"/>
                </a:moveTo>
                <a:lnTo>
                  <a:pt x="3735494" y="0"/>
                </a:lnTo>
                <a:lnTo>
                  <a:pt x="3735494" y="3660784"/>
                </a:lnTo>
                <a:lnTo>
                  <a:pt x="0" y="36607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14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84203" y="8527112"/>
            <a:ext cx="3168026" cy="1481510"/>
          </a:xfrm>
          <a:custGeom>
            <a:avLst/>
            <a:gdLst/>
            <a:ahLst/>
            <a:cxnLst/>
            <a:rect r="r" b="b" t="t" l="l"/>
            <a:pathLst>
              <a:path h="1481510" w="3168026">
                <a:moveTo>
                  <a:pt x="0" y="0"/>
                </a:moveTo>
                <a:lnTo>
                  <a:pt x="3168026" y="0"/>
                </a:lnTo>
                <a:lnTo>
                  <a:pt x="3168026" y="1481511"/>
                </a:lnTo>
                <a:lnTo>
                  <a:pt x="0" y="148151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6399" r="0" b="-6399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832593" y="5346000"/>
            <a:ext cx="3689667" cy="3689667"/>
          </a:xfrm>
          <a:custGeom>
            <a:avLst/>
            <a:gdLst/>
            <a:ahLst/>
            <a:cxnLst/>
            <a:rect r="r" b="b" t="t" l="l"/>
            <a:pathLst>
              <a:path h="3689667" w="3689667">
                <a:moveTo>
                  <a:pt x="0" y="0"/>
                </a:moveTo>
                <a:lnTo>
                  <a:pt x="3689667" y="0"/>
                </a:lnTo>
                <a:lnTo>
                  <a:pt x="3689667" y="3689667"/>
                </a:lnTo>
                <a:lnTo>
                  <a:pt x="0" y="368966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8999"/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38279" y="4914197"/>
            <a:ext cx="3341721" cy="3341721"/>
          </a:xfrm>
          <a:custGeom>
            <a:avLst/>
            <a:gdLst/>
            <a:ahLst/>
            <a:cxnLst/>
            <a:rect r="r" b="b" t="t" l="l"/>
            <a:pathLst>
              <a:path h="3341721" w="3341721">
                <a:moveTo>
                  <a:pt x="0" y="0"/>
                </a:moveTo>
                <a:lnTo>
                  <a:pt x="3341721" y="0"/>
                </a:lnTo>
                <a:lnTo>
                  <a:pt x="3341721" y="3341721"/>
                </a:lnTo>
                <a:lnTo>
                  <a:pt x="0" y="334172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35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305268" y="2058839"/>
            <a:ext cx="360260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AutoNum type="arabicPeriod" startAt="1"/>
            </a:pPr>
            <a:r>
              <a:rPr lang="en-US" b="true" sz="1999">
                <a:solidFill>
                  <a:srgbClr val="D87C5B"/>
                </a:solidFill>
                <a:latin typeface="adidasFG Bold"/>
                <a:ea typeface="adidasFG Bold"/>
                <a:cs typeface="adidasFG Bold"/>
                <a:sym typeface="adidasFG Bold"/>
              </a:rPr>
              <a:t>Documentation &amp; Record Keeping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476846" y="2538579"/>
            <a:ext cx="3591692" cy="272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1710" indent="-150855" lvl="1">
              <a:lnSpc>
                <a:spcPts val="1956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School Diary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Please ensure pages 3 and 4 are filled with accurate details.</a:t>
            </a:r>
          </a:p>
          <a:p>
            <a:pPr algn="l" marL="301710" indent="-150855" lvl="1">
              <a:lnSpc>
                <a:spcPts val="1956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Leave Applications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Refer to page 17 for the school-approved format.</a:t>
            </a:r>
          </a:p>
          <a:p>
            <a:pPr algn="l" marL="301710" indent="-150855" lvl="1">
              <a:lnSpc>
                <a:spcPts val="1956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Consent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Kindly sign the consent form on the last page.</a:t>
            </a:r>
          </a:p>
          <a:p>
            <a:pPr algn="l" marL="301710" indent="-150855" lvl="1">
              <a:lnSpc>
                <a:spcPts val="1956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Daily Monitoring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Parents are requested to check the school diary every day for important updates.</a:t>
            </a:r>
          </a:p>
          <a:p>
            <a:pPr algn="l" marL="301710" indent="-150855" lvl="1">
              <a:lnSpc>
                <a:spcPts val="1956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Timetable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Please ensure the student’s timetable is written on page 29</a:t>
            </a:r>
            <a:r>
              <a:rPr lang="en-US" sz="1397">
                <a:solidFill>
                  <a:srgbClr val="A3D4CD"/>
                </a:solidFill>
                <a:latin typeface="Cloud"/>
                <a:ea typeface="Cloud"/>
                <a:cs typeface="Cloud"/>
                <a:sym typeface="Cloud"/>
              </a:rPr>
              <a:t>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92588" y="479913"/>
            <a:ext cx="6814907" cy="807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2335">
                <a:solidFill>
                  <a:srgbClr val="EDA27C"/>
                </a:solidFill>
                <a:latin typeface="Gagalin"/>
                <a:ea typeface="Gagalin"/>
                <a:cs typeface="Gagalin"/>
                <a:sym typeface="Gagalin"/>
              </a:rPr>
              <a:t>SANKALP GLOBAL SCHOOL WELCOMES YOU TO THE PTM</a:t>
            </a:r>
          </a:p>
          <a:p>
            <a:pPr algn="just">
              <a:lnSpc>
                <a:spcPts val="3269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113267" y="963012"/>
            <a:ext cx="5619705" cy="620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49"/>
              </a:lnSpc>
            </a:pPr>
            <a:r>
              <a:rPr lang="en-US" sz="1535">
                <a:solidFill>
                  <a:srgbClr val="000000"/>
                </a:solidFill>
                <a:latin typeface="Hangyaboly"/>
                <a:ea typeface="Hangyaboly"/>
                <a:cs typeface="Hangyaboly"/>
                <a:sym typeface="Hangyaboly"/>
              </a:rPr>
              <a:t>CLASS: 3 DATE: JULY 17, 2026 </a:t>
            </a:r>
            <a:r>
              <a:rPr lang="en-US" sz="1535">
                <a:solidFill>
                  <a:srgbClr val="218C7C"/>
                </a:solidFill>
                <a:latin typeface="Hangyaboly"/>
                <a:ea typeface="Hangyaboly"/>
                <a:cs typeface="Hangyaboly"/>
                <a:sym typeface="Hangyaboly"/>
              </a:rPr>
              <a:t>CLASS TEACHER: MANISHA DASH</a:t>
            </a:r>
          </a:p>
          <a:p>
            <a:pPr algn="l">
              <a:lnSpc>
                <a:spcPts val="2989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307838" y="4498272"/>
            <a:ext cx="360260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AutoNum type="arabicPeriod" startAt="1"/>
            </a:pPr>
            <a:r>
              <a:rPr lang="en-US" b="true" sz="1999">
                <a:solidFill>
                  <a:srgbClr val="D87C5B"/>
                </a:solidFill>
                <a:latin typeface="adidasFG Bold"/>
                <a:ea typeface="adidasFG Bold"/>
                <a:cs typeface="adidasFG Bold"/>
                <a:sym typeface="adidasFG Bold"/>
              </a:rPr>
              <a:t>School Discipline &amp; Punctuality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92588" y="4935930"/>
            <a:ext cx="3084259" cy="3462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1710" indent="-150855" lvl="1">
              <a:lnSpc>
                <a:spcPts val="2166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Arrival Time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The school gate closes at 8:15 AM. Students arriving after this time will not be permitted into class.</a:t>
            </a:r>
          </a:p>
          <a:p>
            <a:pPr algn="l" marL="301710" indent="-150855" lvl="1">
              <a:lnSpc>
                <a:spcPts val="2166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Early Pickup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If a child needs to be picked up early, please provide prior notice at the school office.</a:t>
            </a:r>
          </a:p>
          <a:p>
            <a:pPr algn="l" marL="301710" indent="-150855" lvl="1">
              <a:lnSpc>
                <a:spcPts val="2166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Classroom Distractions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Please ensure your child carries a full stationery kit (sharpened pencil, eraser, sharpener, etc.) daily to avoid disruptions caused by sharing.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852229" y="5852709"/>
            <a:ext cx="3216309" cy="3734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1710" indent="-150855" lvl="1">
              <a:lnSpc>
                <a:spcPts val="2124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Daily Wear: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 Students must wear clean, ironed uniforms.</a:t>
            </a:r>
          </a:p>
          <a:p>
            <a:pPr algn="l" marL="301710" indent="-150855" lvl="1">
              <a:lnSpc>
                <a:spcPts val="2124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House Uniform (Wed &amp; Sat)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House dress with white shoes. Girls must wear white headbands.</a:t>
            </a:r>
          </a:p>
          <a:p>
            <a:pPr algn="l" marL="301710" indent="-150855" lvl="1">
              <a:lnSpc>
                <a:spcPts val="2124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Regular Days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Girls should wear black headbands.</a:t>
            </a:r>
          </a:p>
          <a:p>
            <a:pPr algn="l" marL="301710" indent="-150855" lvl="1">
              <a:lnSpc>
                <a:spcPts val="2124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Personal Grooming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Boys’ hair must be neatly trimmed and combed.</a:t>
            </a:r>
          </a:p>
          <a:p>
            <a:pPr algn="l" marL="301710" indent="-150855" lvl="1">
              <a:lnSpc>
                <a:spcPts val="2124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Book Maintenance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All books and notebooks must be neatly covered and clearly labelled with the student's name.</a:t>
            </a:r>
          </a:p>
          <a:p>
            <a:pPr algn="l">
              <a:lnSpc>
                <a:spcPts val="2124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3659082" y="5461995"/>
            <a:ext cx="360260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AutoNum type="arabicPeriod" startAt="1"/>
            </a:pPr>
            <a:r>
              <a:rPr lang="en-US" b="true" sz="1999">
                <a:solidFill>
                  <a:srgbClr val="D87C5B"/>
                </a:solidFill>
                <a:latin typeface="adidasFG Bold"/>
                <a:ea typeface="adidasFG Bold"/>
                <a:cs typeface="adidasFG Bold"/>
                <a:sym typeface="adidasFG Bold"/>
              </a:rPr>
              <a:t>U</a:t>
            </a:r>
            <a:r>
              <a:rPr lang="en-US" b="true" sz="1999">
                <a:solidFill>
                  <a:srgbClr val="D87C5B"/>
                </a:solidFill>
                <a:latin typeface="adidasFG Bold"/>
                <a:ea typeface="adidasFG Bold"/>
                <a:cs typeface="adidasFG Bold"/>
                <a:sym typeface="adidasFG Bold"/>
              </a:rPr>
              <a:t>niform &amp; Grooming Standards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560000" cy="10692000"/>
          </a:xfrm>
          <a:custGeom>
            <a:avLst/>
            <a:gdLst/>
            <a:ahLst/>
            <a:cxnLst/>
            <a:rect r="r" b="b" t="t" l="l"/>
            <a:pathLst>
              <a:path h="10692000" w="7560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006" t="-20459" r="-4542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78067" y="219992"/>
            <a:ext cx="6934273" cy="9798584"/>
            <a:chOff x="0" y="0"/>
            <a:chExt cx="2485087" cy="35115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85087" cy="3511591"/>
            </a:xfrm>
            <a:custGeom>
              <a:avLst/>
              <a:gdLst/>
              <a:ahLst/>
              <a:cxnLst/>
              <a:rect r="r" b="b" t="t" l="l"/>
              <a:pathLst>
                <a:path h="3511591" w="2485087">
                  <a:moveTo>
                    <a:pt x="41309" y="0"/>
                  </a:moveTo>
                  <a:lnTo>
                    <a:pt x="2443777" y="0"/>
                  </a:lnTo>
                  <a:cubicBezTo>
                    <a:pt x="2466592" y="0"/>
                    <a:pt x="2485087" y="18495"/>
                    <a:pt x="2485087" y="41309"/>
                  </a:cubicBezTo>
                  <a:lnTo>
                    <a:pt x="2485087" y="3470282"/>
                  </a:lnTo>
                  <a:cubicBezTo>
                    <a:pt x="2485087" y="3493096"/>
                    <a:pt x="2466592" y="3511591"/>
                    <a:pt x="2443777" y="3511591"/>
                  </a:cubicBezTo>
                  <a:lnTo>
                    <a:pt x="41309" y="3511591"/>
                  </a:lnTo>
                  <a:cubicBezTo>
                    <a:pt x="18495" y="3511591"/>
                    <a:pt x="0" y="3493096"/>
                    <a:pt x="0" y="3470282"/>
                  </a:cubicBezTo>
                  <a:lnTo>
                    <a:pt x="0" y="41309"/>
                  </a:lnTo>
                  <a:cubicBezTo>
                    <a:pt x="0" y="18495"/>
                    <a:pt x="18495" y="0"/>
                    <a:pt x="4130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FFC24A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2485087" cy="35401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830670" y="8703110"/>
            <a:ext cx="1507608" cy="1305513"/>
          </a:xfrm>
          <a:custGeom>
            <a:avLst/>
            <a:gdLst/>
            <a:ahLst/>
            <a:cxnLst/>
            <a:rect r="r" b="b" t="t" l="l"/>
            <a:pathLst>
              <a:path h="1305513" w="1507608">
                <a:moveTo>
                  <a:pt x="0" y="0"/>
                </a:moveTo>
                <a:lnTo>
                  <a:pt x="1507608" y="0"/>
                </a:lnTo>
                <a:lnTo>
                  <a:pt x="1507608" y="1305513"/>
                </a:lnTo>
                <a:lnTo>
                  <a:pt x="0" y="13055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659021">
            <a:off x="286040" y="8163193"/>
            <a:ext cx="459251" cy="836384"/>
          </a:xfrm>
          <a:custGeom>
            <a:avLst/>
            <a:gdLst/>
            <a:ahLst/>
            <a:cxnLst/>
            <a:rect r="r" b="b" t="t" l="l"/>
            <a:pathLst>
              <a:path h="836384" w="459251">
                <a:moveTo>
                  <a:pt x="0" y="0"/>
                </a:moveTo>
                <a:lnTo>
                  <a:pt x="459251" y="0"/>
                </a:lnTo>
                <a:lnTo>
                  <a:pt x="459251" y="836384"/>
                </a:lnTo>
                <a:lnTo>
                  <a:pt x="0" y="836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72144" y="749946"/>
            <a:ext cx="3123058" cy="2959097"/>
          </a:xfrm>
          <a:custGeom>
            <a:avLst/>
            <a:gdLst/>
            <a:ahLst/>
            <a:cxnLst/>
            <a:rect r="r" b="b" t="t" l="l"/>
            <a:pathLst>
              <a:path h="2959097" w="3123058">
                <a:moveTo>
                  <a:pt x="0" y="0"/>
                </a:moveTo>
                <a:lnTo>
                  <a:pt x="3123058" y="0"/>
                </a:lnTo>
                <a:lnTo>
                  <a:pt x="3123058" y="2959098"/>
                </a:lnTo>
                <a:lnTo>
                  <a:pt x="0" y="2959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6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66915" y="430437"/>
            <a:ext cx="360260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AutoNum type="arabicPeriod" startAt="1"/>
            </a:pPr>
            <a:r>
              <a:rPr lang="en-US" b="true" sz="1999">
                <a:solidFill>
                  <a:srgbClr val="D87C5B"/>
                </a:solidFill>
                <a:latin typeface="adidasFG Bold"/>
                <a:ea typeface="adidasFG Bold"/>
                <a:cs typeface="adidasFG Bold"/>
                <a:sym typeface="adidasFG Bold"/>
              </a:rPr>
              <a:t>Healthy Tiffin Habits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32977" y="874981"/>
            <a:ext cx="6424453" cy="2402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1710" indent="-150855" lvl="1">
              <a:lnSpc>
                <a:spcPts val="2110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Nutritious Meals: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 Please provide healthy, homemade, and nutritious food.</a:t>
            </a:r>
          </a:p>
          <a:p>
            <a:pPr algn="l" marL="301710" indent="-150855" lvl="1">
              <a:lnSpc>
                <a:spcPts val="2110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Restricted Items: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 Strictly avoid junk food (chips, chocolates, soft drinks, noodles, and packaged snacks).</a:t>
            </a:r>
          </a:p>
          <a:p>
            <a:pPr algn="l" marL="301710" indent="-150855" lvl="1">
              <a:lnSpc>
                <a:spcPts val="2110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Dietary Policy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Please note that non-vegetarian food is not allowed.</a:t>
            </a:r>
          </a:p>
          <a:p>
            <a:pPr algn="l" marL="301710" indent="-150855" lvl="1">
              <a:lnSpc>
                <a:spcPts val="2110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Required Accessories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Every student must bring 2 napkins and a spoon/fork daily.</a:t>
            </a:r>
          </a:p>
          <a:p>
            <a:pPr algn="l" marL="301710" indent="-150855" lvl="1">
              <a:lnSpc>
                <a:spcPts val="2110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Encouragement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We encourage including fresh fruits and healthy snacks in the tiffin box.</a:t>
            </a:r>
          </a:p>
          <a:p>
            <a:pPr algn="l">
              <a:lnSpc>
                <a:spcPts val="2110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3495202" y="595013"/>
            <a:ext cx="3123058" cy="2959097"/>
          </a:xfrm>
          <a:custGeom>
            <a:avLst/>
            <a:gdLst/>
            <a:ahLst/>
            <a:cxnLst/>
            <a:rect r="r" b="b" t="t" l="l"/>
            <a:pathLst>
              <a:path h="2959097" w="3123058">
                <a:moveTo>
                  <a:pt x="0" y="0"/>
                </a:moveTo>
                <a:lnTo>
                  <a:pt x="3123058" y="0"/>
                </a:lnTo>
                <a:lnTo>
                  <a:pt x="3123058" y="2959097"/>
                </a:lnTo>
                <a:lnTo>
                  <a:pt x="0" y="29590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6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853599" y="2954084"/>
            <a:ext cx="681777" cy="1720574"/>
          </a:xfrm>
          <a:custGeom>
            <a:avLst/>
            <a:gdLst/>
            <a:ahLst/>
            <a:cxnLst/>
            <a:rect r="r" b="b" t="t" l="l"/>
            <a:pathLst>
              <a:path h="1720574" w="681777">
                <a:moveTo>
                  <a:pt x="0" y="0"/>
                </a:moveTo>
                <a:lnTo>
                  <a:pt x="681778" y="0"/>
                </a:lnTo>
                <a:lnTo>
                  <a:pt x="681778" y="1720574"/>
                </a:lnTo>
                <a:lnTo>
                  <a:pt x="0" y="17205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00422" y="8248478"/>
            <a:ext cx="1761933" cy="1761933"/>
          </a:xfrm>
          <a:custGeom>
            <a:avLst/>
            <a:gdLst/>
            <a:ahLst/>
            <a:cxnLst/>
            <a:rect r="r" b="b" t="t" l="l"/>
            <a:pathLst>
              <a:path h="1761933" w="1761933">
                <a:moveTo>
                  <a:pt x="0" y="0"/>
                </a:moveTo>
                <a:lnTo>
                  <a:pt x="1761933" y="0"/>
                </a:lnTo>
                <a:lnTo>
                  <a:pt x="1761933" y="1761933"/>
                </a:lnTo>
                <a:lnTo>
                  <a:pt x="0" y="17619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793993" y="6994341"/>
            <a:ext cx="1482455" cy="3179528"/>
          </a:xfrm>
          <a:custGeom>
            <a:avLst/>
            <a:gdLst/>
            <a:ahLst/>
            <a:cxnLst/>
            <a:rect r="r" b="b" t="t" l="l"/>
            <a:pathLst>
              <a:path h="3179528" w="1482455">
                <a:moveTo>
                  <a:pt x="0" y="0"/>
                </a:moveTo>
                <a:lnTo>
                  <a:pt x="1482455" y="0"/>
                </a:lnTo>
                <a:lnTo>
                  <a:pt x="1482455" y="3179529"/>
                </a:lnTo>
                <a:lnTo>
                  <a:pt x="0" y="31795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641180" y="3296268"/>
            <a:ext cx="360260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AutoNum type="arabicPeriod" startAt="1"/>
            </a:pPr>
            <a:r>
              <a:rPr lang="en-US" b="true" sz="1999">
                <a:solidFill>
                  <a:srgbClr val="D87C5B"/>
                </a:solidFill>
                <a:latin typeface="adidasFG Bold"/>
                <a:ea typeface="adidasFG Bold"/>
                <a:cs typeface="adidasFG Bold"/>
                <a:sym typeface="adidasFG Bold"/>
              </a:rPr>
              <a:t>Planning &amp; Communication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36400" y="3712868"/>
            <a:ext cx="5134428" cy="18654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1710" indent="-150855" lvl="1">
              <a:lnSpc>
                <a:spcPts val="2138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Academic Planning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Please follow the Annual Planner for information on examinations, competitions, observations, and holidays to help your child prepare in advance.</a:t>
            </a:r>
          </a:p>
          <a:p>
            <a:pPr algn="l" marL="301710" indent="-150855" lvl="1">
              <a:lnSpc>
                <a:spcPts val="2138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Monitoring Progress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: Kind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ly 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rev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i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ew your child’s classwork and homework books regularly.</a:t>
            </a:r>
          </a:p>
          <a:p>
            <a:pPr algn="l" marL="301710" indent="-150855" lvl="1">
              <a:lnSpc>
                <a:spcPts val="2138"/>
              </a:lnSpc>
              <a:buFont typeface="Arial"/>
              <a:buChar char="•"/>
            </a:pPr>
            <a:r>
              <a:rPr lang="en-US" b="true" sz="1397">
                <a:solidFill>
                  <a:srgbClr val="D87C5B"/>
                </a:solidFill>
                <a:latin typeface="Cloud Bold"/>
                <a:ea typeface="Cloud Bold"/>
                <a:cs typeface="Cloud Bold"/>
                <a:sym typeface="Cloud Bold"/>
              </a:rPr>
              <a:t>Teacher Contact:</a:t>
            </a:r>
            <a:r>
              <a:rPr lang="en-US" sz="1397">
                <a:solidFill>
                  <a:srgbClr val="218C7C"/>
                </a:solidFill>
                <a:latin typeface="Cloud"/>
                <a:ea typeface="Cloud"/>
                <a:cs typeface="Cloud"/>
                <a:sym typeface="Cloud"/>
              </a:rPr>
              <a:t> For any queries, parents may contact the teacher between 5:00 PM and 8:00 PM.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28278" y="5999575"/>
            <a:ext cx="6329152" cy="568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218C7C"/>
                </a:solidFill>
                <a:latin typeface="Montagna"/>
                <a:ea typeface="Montagna"/>
                <a:cs typeface="Montagna"/>
                <a:sym typeface="Montagna"/>
              </a:rPr>
              <a:t>Thank you for your cooperation and for partnering with us in 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218C7C"/>
                </a:solidFill>
                <a:latin typeface="Montagna"/>
                <a:ea typeface="Montagna"/>
                <a:cs typeface="Montagna"/>
                <a:sym typeface="Montagna"/>
              </a:rPr>
              <a:t>your child's educational journey.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DAHPsHkJDT0</dc:identifier>
  <dcterms:modified xsi:type="dcterms:W3CDTF">2011-08-01T06:04:30Z</dcterms:modified>
  <cp:revision>1</cp:revision>
  <dc:title>Meet Your Teacher Introduction Graphic in Pastel Colors Illustrative Style</dc:title>
</cp:coreProperties>
</file>