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grandir" panose="020B0604020202020204" charset="0"/>
      <p:regular r:id="rId11"/>
    </p:embeddedFont>
    <p:embeddedFont>
      <p:font typeface="Agrandir Bold" panose="020B0604020202020204" charset="0"/>
      <p:regular r:id="rId12"/>
    </p:embeddedFont>
    <p:embeddedFont>
      <p:font typeface="Agrandir Medium" panose="020B0604020202020204" charset="0"/>
      <p:regular r:id="rId13"/>
    </p:embeddedFont>
    <p:embeddedFont>
      <p:font typeface="Frankfurter Normal" panose="020B0604020202020204" charset="0"/>
      <p:regular r:id="rId14"/>
    </p:embeddedFont>
    <p:embeddedFont>
      <p:font typeface="IreneFlorentina" panose="020B0604020202020204" charset="0"/>
      <p:regular r:id="rId15"/>
    </p:embeddedFont>
    <p:embeddedFont>
      <p:font typeface="Lazydog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10" t="-1927" r="-643" b="-1070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3" name="Group 3"/>
          <p:cNvGrpSpPr/>
          <p:nvPr/>
        </p:nvGrpSpPr>
        <p:grpSpPr>
          <a:xfrm>
            <a:off x="7018651" y="6715678"/>
            <a:ext cx="4250698" cy="3571322"/>
            <a:chOff x="0" y="0"/>
            <a:chExt cx="5667598" cy="47617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67598" cy="2433667"/>
            </a:xfrm>
            <a:custGeom>
              <a:avLst/>
              <a:gdLst/>
              <a:ahLst/>
              <a:cxnLst/>
              <a:rect l="l" t="t" r="r" b="b"/>
              <a:pathLst>
                <a:path w="5667598" h="2433667">
                  <a:moveTo>
                    <a:pt x="0" y="0"/>
                  </a:moveTo>
                  <a:lnTo>
                    <a:pt x="5667598" y="0"/>
                  </a:lnTo>
                  <a:lnTo>
                    <a:pt x="5667598" y="2433667"/>
                  </a:lnTo>
                  <a:lnTo>
                    <a:pt x="0" y="2433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1430" t="-435365" r="-72881" b="-52057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2395313"/>
              <a:ext cx="5667598" cy="2366450"/>
            </a:xfrm>
            <a:custGeom>
              <a:avLst/>
              <a:gdLst/>
              <a:ahLst/>
              <a:cxnLst/>
              <a:rect l="l" t="t" r="r" b="b"/>
              <a:pathLst>
                <a:path w="5667598" h="2366450">
                  <a:moveTo>
                    <a:pt x="0" y="0"/>
                  </a:moveTo>
                  <a:lnTo>
                    <a:pt x="5667598" y="0"/>
                  </a:lnTo>
                  <a:lnTo>
                    <a:pt x="5667598" y="2366450"/>
                  </a:lnTo>
                  <a:lnTo>
                    <a:pt x="0" y="2366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91708" t="-491703" r="-85796" b="-57535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6" name="Freeform 6"/>
          <p:cNvSpPr/>
          <p:nvPr/>
        </p:nvSpPr>
        <p:spPr>
          <a:xfrm>
            <a:off x="2184641" y="4115723"/>
            <a:ext cx="775778" cy="1543838"/>
          </a:xfrm>
          <a:custGeom>
            <a:avLst/>
            <a:gdLst/>
            <a:ahLst/>
            <a:cxnLst/>
            <a:rect l="l" t="t" r="r" b="b"/>
            <a:pathLst>
              <a:path w="775778" h="1543838">
                <a:moveTo>
                  <a:pt x="0" y="0"/>
                </a:moveTo>
                <a:lnTo>
                  <a:pt x="775778" y="0"/>
                </a:lnTo>
                <a:lnTo>
                  <a:pt x="775778" y="1543838"/>
                </a:lnTo>
                <a:lnTo>
                  <a:pt x="0" y="1543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TextBox 7"/>
          <p:cNvSpPr txBox="1"/>
          <p:nvPr/>
        </p:nvSpPr>
        <p:spPr>
          <a:xfrm>
            <a:off x="6041214" y="2393704"/>
            <a:ext cx="7601402" cy="1213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7023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PARENT-TEACHER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13800" y="3511100"/>
            <a:ext cx="2256231" cy="961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7023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MEET</a:t>
            </a:r>
          </a:p>
        </p:txBody>
      </p:sp>
      <p:sp>
        <p:nvSpPr>
          <p:cNvPr id="9" name="Freeform 9"/>
          <p:cNvSpPr/>
          <p:nvPr/>
        </p:nvSpPr>
        <p:spPr>
          <a:xfrm>
            <a:off x="3267066" y="4331536"/>
            <a:ext cx="577691" cy="1328025"/>
          </a:xfrm>
          <a:custGeom>
            <a:avLst/>
            <a:gdLst/>
            <a:ahLst/>
            <a:cxnLst/>
            <a:rect l="l" t="t" r="r" b="b"/>
            <a:pathLst>
              <a:path w="577691" h="1328025">
                <a:moveTo>
                  <a:pt x="0" y="0"/>
                </a:moveTo>
                <a:lnTo>
                  <a:pt x="577690" y="0"/>
                </a:lnTo>
                <a:lnTo>
                  <a:pt x="577690" y="1328025"/>
                </a:lnTo>
                <a:lnTo>
                  <a:pt x="0" y="13280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Freeform 10"/>
          <p:cNvSpPr/>
          <p:nvPr/>
        </p:nvSpPr>
        <p:spPr>
          <a:xfrm>
            <a:off x="177150" y="6115738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>
          <a:xfrm>
            <a:off x="14245640" y="6394785"/>
            <a:ext cx="3572641" cy="3702218"/>
          </a:xfrm>
          <a:custGeom>
            <a:avLst/>
            <a:gdLst/>
            <a:ahLst/>
            <a:cxnLst/>
            <a:rect l="l" t="t" r="r" b="b"/>
            <a:pathLst>
              <a:path w="3572641" h="3702218">
                <a:moveTo>
                  <a:pt x="0" y="0"/>
                </a:moveTo>
                <a:lnTo>
                  <a:pt x="3572641" y="0"/>
                </a:lnTo>
                <a:lnTo>
                  <a:pt x="3572641" y="3702218"/>
                </a:lnTo>
                <a:lnTo>
                  <a:pt x="0" y="37022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2" name="Freeform 12"/>
          <p:cNvSpPr/>
          <p:nvPr/>
        </p:nvSpPr>
        <p:spPr>
          <a:xfrm>
            <a:off x="14428702" y="4860149"/>
            <a:ext cx="1237600" cy="1559262"/>
          </a:xfrm>
          <a:custGeom>
            <a:avLst/>
            <a:gdLst/>
            <a:ahLst/>
            <a:cxnLst/>
            <a:rect l="l" t="t" r="r" b="b"/>
            <a:pathLst>
              <a:path w="1237600" h="1559262">
                <a:moveTo>
                  <a:pt x="0" y="0"/>
                </a:moveTo>
                <a:lnTo>
                  <a:pt x="1237600" y="0"/>
                </a:lnTo>
                <a:lnTo>
                  <a:pt x="1237600" y="1559262"/>
                </a:lnTo>
                <a:lnTo>
                  <a:pt x="0" y="15592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59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16899256" y="5346195"/>
            <a:ext cx="830401" cy="1073216"/>
          </a:xfrm>
          <a:custGeom>
            <a:avLst/>
            <a:gdLst/>
            <a:ahLst/>
            <a:cxnLst/>
            <a:rect l="l" t="t" r="r" b="b"/>
            <a:pathLst>
              <a:path w="830401" h="1073216">
                <a:moveTo>
                  <a:pt x="0" y="0"/>
                </a:moveTo>
                <a:lnTo>
                  <a:pt x="830401" y="0"/>
                </a:lnTo>
                <a:lnTo>
                  <a:pt x="830401" y="1073216"/>
                </a:lnTo>
                <a:lnTo>
                  <a:pt x="0" y="10732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15971102" y="5059034"/>
            <a:ext cx="523745" cy="1360377"/>
          </a:xfrm>
          <a:custGeom>
            <a:avLst/>
            <a:gdLst/>
            <a:ahLst/>
            <a:cxnLst/>
            <a:rect l="l" t="t" r="r" b="b"/>
            <a:pathLst>
              <a:path w="523745" h="1360377">
                <a:moveTo>
                  <a:pt x="0" y="0"/>
                </a:moveTo>
                <a:lnTo>
                  <a:pt x="523745" y="0"/>
                </a:lnTo>
                <a:lnTo>
                  <a:pt x="523745" y="1360377"/>
                </a:lnTo>
                <a:lnTo>
                  <a:pt x="0" y="13603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5" name="Group 15"/>
          <p:cNvGrpSpPr/>
          <p:nvPr/>
        </p:nvGrpSpPr>
        <p:grpSpPr>
          <a:xfrm>
            <a:off x="5827205" y="3997295"/>
            <a:ext cx="7615428" cy="6206574"/>
            <a:chOff x="0" y="0"/>
            <a:chExt cx="10153904" cy="827543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53904" cy="8275432"/>
            </a:xfrm>
            <a:custGeom>
              <a:avLst/>
              <a:gdLst/>
              <a:ahLst/>
              <a:cxnLst/>
              <a:rect l="l" t="t" r="r" b="b"/>
              <a:pathLst>
                <a:path w="10153904" h="8275432">
                  <a:moveTo>
                    <a:pt x="0" y="0"/>
                  </a:moveTo>
                  <a:lnTo>
                    <a:pt x="10153904" y="0"/>
                  </a:lnTo>
                  <a:lnTo>
                    <a:pt x="10153904" y="8275432"/>
                  </a:lnTo>
                  <a:lnTo>
                    <a:pt x="0" y="8275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Freeform 17"/>
            <p:cNvSpPr/>
            <p:nvPr/>
          </p:nvSpPr>
          <p:spPr>
            <a:xfrm rot="-8327767">
              <a:off x="5220472" y="4447256"/>
              <a:ext cx="651535" cy="1181923"/>
            </a:xfrm>
            <a:custGeom>
              <a:avLst/>
              <a:gdLst/>
              <a:ahLst/>
              <a:cxnLst/>
              <a:rect l="l" t="t" r="r" b="b"/>
              <a:pathLst>
                <a:path w="651535" h="1181923">
                  <a:moveTo>
                    <a:pt x="0" y="0"/>
                  </a:moveTo>
                  <a:lnTo>
                    <a:pt x="651535" y="0"/>
                  </a:lnTo>
                  <a:lnTo>
                    <a:pt x="651535" y="1181924"/>
                  </a:lnTo>
                  <a:lnTo>
                    <a:pt x="0" y="1181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4874413" y="8625573"/>
            <a:ext cx="4449787" cy="2658747"/>
          </a:xfrm>
          <a:custGeom>
            <a:avLst/>
            <a:gdLst/>
            <a:ahLst/>
            <a:cxnLst/>
            <a:rect l="l" t="t" r="r" b="b"/>
            <a:pathLst>
              <a:path w="4449787" h="2658747">
                <a:moveTo>
                  <a:pt x="0" y="0"/>
                </a:moveTo>
                <a:lnTo>
                  <a:pt x="4449787" y="0"/>
                </a:lnTo>
                <a:lnTo>
                  <a:pt x="4449787" y="2658747"/>
                </a:lnTo>
                <a:lnTo>
                  <a:pt x="0" y="265874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>
            <a:off x="12011471" y="9355632"/>
            <a:ext cx="1472998" cy="2041106"/>
          </a:xfrm>
          <a:custGeom>
            <a:avLst/>
            <a:gdLst/>
            <a:ahLst/>
            <a:cxnLst/>
            <a:rect l="l" t="t" r="r" b="b"/>
            <a:pathLst>
              <a:path w="1472998" h="2041106">
                <a:moveTo>
                  <a:pt x="0" y="0"/>
                </a:moveTo>
                <a:lnTo>
                  <a:pt x="1472998" y="0"/>
                </a:lnTo>
                <a:lnTo>
                  <a:pt x="1472998" y="2041106"/>
                </a:lnTo>
                <a:lnTo>
                  <a:pt x="0" y="20411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3042872" y="8478800"/>
            <a:ext cx="987979" cy="876831"/>
          </a:xfrm>
          <a:custGeom>
            <a:avLst/>
            <a:gdLst/>
            <a:ahLst/>
            <a:cxnLst/>
            <a:rect l="l" t="t" r="r" b="b"/>
            <a:pathLst>
              <a:path w="987979" h="876831">
                <a:moveTo>
                  <a:pt x="0" y="0"/>
                </a:moveTo>
                <a:lnTo>
                  <a:pt x="987978" y="0"/>
                </a:lnTo>
                <a:lnTo>
                  <a:pt x="987978" y="876832"/>
                </a:lnTo>
                <a:lnTo>
                  <a:pt x="0" y="8768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 rot="-6593315">
            <a:off x="5390015" y="1849292"/>
            <a:ext cx="1247982" cy="1507504"/>
          </a:xfrm>
          <a:custGeom>
            <a:avLst/>
            <a:gdLst/>
            <a:ahLst/>
            <a:cxnLst/>
            <a:rect l="l" t="t" r="r" b="b"/>
            <a:pathLst>
              <a:path w="1247982" h="1507504">
                <a:moveTo>
                  <a:pt x="0" y="0"/>
                </a:moveTo>
                <a:lnTo>
                  <a:pt x="1247981" y="0"/>
                </a:lnTo>
                <a:lnTo>
                  <a:pt x="1247981" y="1507504"/>
                </a:lnTo>
                <a:lnTo>
                  <a:pt x="0" y="150750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141911" b="-10566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Freeform 22"/>
          <p:cNvSpPr/>
          <p:nvPr/>
        </p:nvSpPr>
        <p:spPr>
          <a:xfrm rot="-694831">
            <a:off x="13030366" y="1870609"/>
            <a:ext cx="1185504" cy="808917"/>
          </a:xfrm>
          <a:custGeom>
            <a:avLst/>
            <a:gdLst/>
            <a:ahLst/>
            <a:cxnLst/>
            <a:rect l="l" t="t" r="r" b="b"/>
            <a:pathLst>
              <a:path w="1185504" h="808917">
                <a:moveTo>
                  <a:pt x="0" y="0"/>
                </a:moveTo>
                <a:lnTo>
                  <a:pt x="1185503" y="0"/>
                </a:lnTo>
                <a:lnTo>
                  <a:pt x="1185503" y="808916"/>
                </a:lnTo>
                <a:lnTo>
                  <a:pt x="0" y="80891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41911" b="-26408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3" name="Freeform 23"/>
          <p:cNvSpPr/>
          <p:nvPr/>
        </p:nvSpPr>
        <p:spPr>
          <a:xfrm rot="-2958757">
            <a:off x="5447295" y="2692486"/>
            <a:ext cx="1247982" cy="1507504"/>
          </a:xfrm>
          <a:custGeom>
            <a:avLst/>
            <a:gdLst/>
            <a:ahLst/>
            <a:cxnLst/>
            <a:rect l="l" t="t" r="r" b="b"/>
            <a:pathLst>
              <a:path w="1247982" h="1507504">
                <a:moveTo>
                  <a:pt x="0" y="0"/>
                </a:moveTo>
                <a:lnTo>
                  <a:pt x="1247982" y="0"/>
                </a:lnTo>
                <a:lnTo>
                  <a:pt x="1247982" y="1507504"/>
                </a:lnTo>
                <a:lnTo>
                  <a:pt x="0" y="150750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05664" r="-141911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4" name="Freeform 24"/>
          <p:cNvSpPr/>
          <p:nvPr/>
        </p:nvSpPr>
        <p:spPr>
          <a:xfrm rot="1221765">
            <a:off x="12809452" y="3451292"/>
            <a:ext cx="1388312" cy="947301"/>
          </a:xfrm>
          <a:custGeom>
            <a:avLst/>
            <a:gdLst/>
            <a:ahLst/>
            <a:cxnLst/>
            <a:rect l="l" t="t" r="r" b="b"/>
            <a:pathLst>
              <a:path w="1388312" h="947301">
                <a:moveTo>
                  <a:pt x="0" y="0"/>
                </a:moveTo>
                <a:lnTo>
                  <a:pt x="1388312" y="0"/>
                </a:lnTo>
                <a:lnTo>
                  <a:pt x="1388312" y="947301"/>
                </a:lnTo>
                <a:lnTo>
                  <a:pt x="0" y="94730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41508" t="-264089" r="-40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5" name="Freeform 25"/>
          <p:cNvSpPr/>
          <p:nvPr/>
        </p:nvSpPr>
        <p:spPr>
          <a:xfrm rot="-1130077">
            <a:off x="5084582" y="2653560"/>
            <a:ext cx="503407" cy="1008038"/>
          </a:xfrm>
          <a:custGeom>
            <a:avLst/>
            <a:gdLst/>
            <a:ahLst/>
            <a:cxnLst/>
            <a:rect l="l" t="t" r="r" b="b"/>
            <a:pathLst>
              <a:path w="503407" h="1008038">
                <a:moveTo>
                  <a:pt x="0" y="0"/>
                </a:moveTo>
                <a:lnTo>
                  <a:pt x="503408" y="0"/>
                </a:lnTo>
                <a:lnTo>
                  <a:pt x="503408" y="1008038"/>
                </a:lnTo>
                <a:lnTo>
                  <a:pt x="0" y="10080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05664" r="-301017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6" name="Freeform 26"/>
          <p:cNvSpPr/>
          <p:nvPr/>
        </p:nvSpPr>
        <p:spPr>
          <a:xfrm rot="-9291576">
            <a:off x="14541729" y="2656527"/>
            <a:ext cx="529379" cy="1165647"/>
          </a:xfrm>
          <a:custGeom>
            <a:avLst/>
            <a:gdLst/>
            <a:ahLst/>
            <a:cxnLst/>
            <a:rect l="l" t="t" r="r" b="b"/>
            <a:pathLst>
              <a:path w="529379" h="1165647">
                <a:moveTo>
                  <a:pt x="0" y="0"/>
                </a:moveTo>
                <a:lnTo>
                  <a:pt x="529380" y="0"/>
                </a:lnTo>
                <a:lnTo>
                  <a:pt x="529380" y="1165647"/>
                </a:lnTo>
                <a:lnTo>
                  <a:pt x="0" y="11656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7" t="-139018" r="-41245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7" name="Freeform 27"/>
          <p:cNvSpPr/>
          <p:nvPr/>
        </p:nvSpPr>
        <p:spPr>
          <a:xfrm>
            <a:off x="187156" y="8039392"/>
            <a:ext cx="7315200" cy="1755648"/>
          </a:xfrm>
          <a:custGeom>
            <a:avLst/>
            <a:gdLst/>
            <a:ahLst/>
            <a:cxnLst/>
            <a:rect l="l" t="t" r="r" b="b"/>
            <a:pathLst>
              <a:path w="7315200" h="1755648">
                <a:moveTo>
                  <a:pt x="0" y="0"/>
                </a:moveTo>
                <a:lnTo>
                  <a:pt x="7315200" y="0"/>
                </a:lnTo>
                <a:lnTo>
                  <a:pt x="7315200" y="1755648"/>
                </a:lnTo>
                <a:lnTo>
                  <a:pt x="0" y="1755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8" name="TextBox 28"/>
          <p:cNvSpPr txBox="1"/>
          <p:nvPr/>
        </p:nvSpPr>
        <p:spPr>
          <a:xfrm>
            <a:off x="2433268" y="461849"/>
            <a:ext cx="3580738" cy="302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8"/>
              </a:lnSpc>
              <a:spcBef>
                <a:spcPct val="0"/>
              </a:spcBef>
            </a:pPr>
            <a:r>
              <a:rPr lang="en-US" sz="2168">
                <a:solidFill>
                  <a:srgbClr val="CFCFCF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DATE: 18 JUL, 2026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15357" y="8682723"/>
            <a:ext cx="6416559" cy="802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5"/>
              </a:lnSpc>
            </a:pPr>
            <a:r>
              <a:rPr lang="en-US" sz="3095">
                <a:solidFill>
                  <a:srgbClr val="3B291F">
                    <a:alpha val="69804"/>
                  </a:srgbClr>
                </a:solidFill>
                <a:latin typeface="Lazydog"/>
                <a:ea typeface="Lazydog"/>
                <a:cs typeface="Lazydog"/>
                <a:sym typeface="Lazydog"/>
              </a:rPr>
              <a:t>CLASS-3</a:t>
            </a:r>
          </a:p>
          <a:p>
            <a:pPr algn="l">
              <a:lnSpc>
                <a:spcPts val="3095"/>
              </a:lnSpc>
              <a:spcBef>
                <a:spcPct val="0"/>
              </a:spcBef>
            </a:pPr>
            <a:r>
              <a:rPr lang="en-US" sz="3095">
                <a:solidFill>
                  <a:srgbClr val="3B291F">
                    <a:alpha val="69804"/>
                  </a:srgbClr>
                </a:solidFill>
                <a:latin typeface="Lazydog"/>
                <a:ea typeface="Lazydog"/>
                <a:cs typeface="Lazydog"/>
                <a:sym typeface="Lazydog"/>
              </a:rPr>
              <a:t>CLASS TEACHER: MANISHA DASH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58172" y="1133866"/>
            <a:ext cx="12889330" cy="735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99"/>
              </a:lnSpc>
              <a:spcBef>
                <a:spcPct val="0"/>
              </a:spcBef>
            </a:pPr>
            <a:r>
              <a:rPr lang="en-US" sz="45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Sankalp Global School Welcomes You to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49683" y="7914059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4" y="0"/>
                </a:lnTo>
                <a:lnTo>
                  <a:pt x="14788634" y="7089032"/>
                </a:lnTo>
                <a:lnTo>
                  <a:pt x="0" y="7089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2229240" y="4487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0" y="0"/>
                </a:lnTo>
                <a:lnTo>
                  <a:pt x="22746480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TextBox 14"/>
          <p:cNvSpPr txBox="1"/>
          <p:nvPr/>
        </p:nvSpPr>
        <p:spPr>
          <a:xfrm>
            <a:off x="6009755" y="1153660"/>
            <a:ext cx="6268491" cy="146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  <a:spcBef>
                <a:spcPct val="0"/>
              </a:spcBef>
            </a:pPr>
            <a:r>
              <a:rPr lang="en-US" sz="9999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WELCOME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77957" y="2384436"/>
            <a:ext cx="5932085" cy="1453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  <a:spcBef>
                <a:spcPct val="0"/>
              </a:spcBef>
            </a:pPr>
            <a:r>
              <a:rPr lang="en-US" sz="9999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PARENTS!</a:t>
            </a:r>
          </a:p>
        </p:txBody>
      </p:sp>
      <p:sp>
        <p:nvSpPr>
          <p:cNvPr id="16" name="Freeform 16"/>
          <p:cNvSpPr/>
          <p:nvPr/>
        </p:nvSpPr>
        <p:spPr>
          <a:xfrm>
            <a:off x="4321141" y="4605391"/>
            <a:ext cx="9645718" cy="7945660"/>
          </a:xfrm>
          <a:custGeom>
            <a:avLst/>
            <a:gdLst/>
            <a:ahLst/>
            <a:cxnLst/>
            <a:rect l="l" t="t" r="r" b="b"/>
            <a:pathLst>
              <a:path w="9645718" h="7945660">
                <a:moveTo>
                  <a:pt x="0" y="0"/>
                </a:moveTo>
                <a:lnTo>
                  <a:pt x="9645718" y="0"/>
                </a:lnTo>
                <a:lnTo>
                  <a:pt x="9645718" y="7945660"/>
                </a:lnTo>
                <a:lnTo>
                  <a:pt x="0" y="7945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-426453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/>
          <p:cNvSpPr/>
          <p:nvPr/>
        </p:nvSpPr>
        <p:spPr>
          <a:xfrm flipH="1">
            <a:off x="15592867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TextBox 19"/>
          <p:cNvSpPr txBox="1"/>
          <p:nvPr/>
        </p:nvSpPr>
        <p:spPr>
          <a:xfrm>
            <a:off x="5703252" y="3913798"/>
            <a:ext cx="6881496" cy="466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r>
              <a:rPr lang="en-US" sz="29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Thank you for being here today!</a:t>
            </a:r>
          </a:p>
        </p:txBody>
      </p:sp>
      <p:sp>
        <p:nvSpPr>
          <p:cNvPr id="20" name="Freeform 20"/>
          <p:cNvSpPr/>
          <p:nvPr/>
        </p:nvSpPr>
        <p:spPr>
          <a:xfrm>
            <a:off x="2832476" y="6111142"/>
            <a:ext cx="672711" cy="1338729"/>
          </a:xfrm>
          <a:custGeom>
            <a:avLst/>
            <a:gdLst/>
            <a:ahLst/>
            <a:cxnLst/>
            <a:rect l="l" t="t" r="r" b="b"/>
            <a:pathLst>
              <a:path w="672711" h="1338729">
                <a:moveTo>
                  <a:pt x="0" y="0"/>
                </a:moveTo>
                <a:lnTo>
                  <a:pt x="672711" y="0"/>
                </a:lnTo>
                <a:lnTo>
                  <a:pt x="672711" y="1338729"/>
                </a:lnTo>
                <a:lnTo>
                  <a:pt x="0" y="13387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>
            <a:off x="3771094" y="6298282"/>
            <a:ext cx="500941" cy="1151589"/>
          </a:xfrm>
          <a:custGeom>
            <a:avLst/>
            <a:gdLst/>
            <a:ahLst/>
            <a:cxnLst/>
            <a:rect l="l" t="t" r="r" b="b"/>
            <a:pathLst>
              <a:path w="500941" h="1151589">
                <a:moveTo>
                  <a:pt x="0" y="0"/>
                </a:moveTo>
                <a:lnTo>
                  <a:pt x="500941" y="0"/>
                </a:lnTo>
                <a:lnTo>
                  <a:pt x="500941" y="1151589"/>
                </a:lnTo>
                <a:lnTo>
                  <a:pt x="0" y="11515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8B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707535" y="6873815"/>
            <a:ext cx="6578420" cy="6817015"/>
          </a:xfrm>
          <a:custGeom>
            <a:avLst/>
            <a:gdLst/>
            <a:ahLst/>
            <a:cxnLst/>
            <a:rect l="l" t="t" r="r" b="b"/>
            <a:pathLst>
              <a:path w="6578420" h="6817015">
                <a:moveTo>
                  <a:pt x="0" y="0"/>
                </a:moveTo>
                <a:lnTo>
                  <a:pt x="6578420" y="0"/>
                </a:lnTo>
                <a:lnTo>
                  <a:pt x="6578420" y="6817016"/>
                </a:lnTo>
                <a:lnTo>
                  <a:pt x="0" y="68170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13" name="Group 13"/>
          <p:cNvGrpSpPr/>
          <p:nvPr/>
        </p:nvGrpSpPr>
        <p:grpSpPr>
          <a:xfrm>
            <a:off x="-1450416" y="1980409"/>
            <a:ext cx="21188831" cy="4480815"/>
            <a:chOff x="0" y="0"/>
            <a:chExt cx="28251775" cy="5974420"/>
          </a:xfrm>
        </p:grpSpPr>
        <p:sp>
          <p:nvSpPr>
            <p:cNvPr id="14" name="Freeform 14"/>
            <p:cNvSpPr/>
            <p:nvPr/>
          </p:nvSpPr>
          <p:spPr>
            <a:xfrm>
              <a:off x="21713422" y="0"/>
              <a:ext cx="6538353" cy="5974420"/>
            </a:xfrm>
            <a:custGeom>
              <a:avLst/>
              <a:gdLst/>
              <a:ahLst/>
              <a:cxnLst/>
              <a:rect l="l" t="t" r="r" b="b"/>
              <a:pathLst>
                <a:path w="6538353" h="5974420">
                  <a:moveTo>
                    <a:pt x="0" y="0"/>
                  </a:moveTo>
                  <a:lnTo>
                    <a:pt x="6538353" y="0"/>
                  </a:lnTo>
                  <a:lnTo>
                    <a:pt x="6538353" y="5974420"/>
                  </a:lnTo>
                  <a:lnTo>
                    <a:pt x="0" y="5974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Freeform 15"/>
            <p:cNvSpPr/>
            <p:nvPr/>
          </p:nvSpPr>
          <p:spPr>
            <a:xfrm flipH="1">
              <a:off x="0" y="0"/>
              <a:ext cx="6538353" cy="5974420"/>
            </a:xfrm>
            <a:custGeom>
              <a:avLst/>
              <a:gdLst/>
              <a:ahLst/>
              <a:cxnLst/>
              <a:rect l="l" t="t" r="r" b="b"/>
              <a:pathLst>
                <a:path w="6538353" h="5974420">
                  <a:moveTo>
                    <a:pt x="6538353" y="0"/>
                  </a:moveTo>
                  <a:lnTo>
                    <a:pt x="0" y="0"/>
                  </a:lnTo>
                  <a:lnTo>
                    <a:pt x="0" y="5974420"/>
                  </a:lnTo>
                  <a:lnTo>
                    <a:pt x="6538353" y="5974420"/>
                  </a:lnTo>
                  <a:lnTo>
                    <a:pt x="6538353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863378" y="7236450"/>
            <a:ext cx="2823868" cy="2926288"/>
          </a:xfrm>
          <a:custGeom>
            <a:avLst/>
            <a:gdLst/>
            <a:ahLst/>
            <a:cxnLst/>
            <a:rect l="l" t="t" r="r" b="b"/>
            <a:pathLst>
              <a:path w="2823868" h="2926288">
                <a:moveTo>
                  <a:pt x="0" y="0"/>
                </a:moveTo>
                <a:lnTo>
                  <a:pt x="2823868" y="0"/>
                </a:lnTo>
                <a:lnTo>
                  <a:pt x="2823868" y="2926288"/>
                </a:lnTo>
                <a:lnTo>
                  <a:pt x="0" y="2926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Freeform 17"/>
          <p:cNvSpPr/>
          <p:nvPr/>
        </p:nvSpPr>
        <p:spPr>
          <a:xfrm>
            <a:off x="-1855205" y="3949420"/>
            <a:ext cx="5281321" cy="6213318"/>
          </a:xfrm>
          <a:custGeom>
            <a:avLst/>
            <a:gdLst/>
            <a:ahLst/>
            <a:cxnLst/>
            <a:rect l="l" t="t" r="r" b="b"/>
            <a:pathLst>
              <a:path w="5281321" h="6213318">
                <a:moveTo>
                  <a:pt x="0" y="0"/>
                </a:moveTo>
                <a:lnTo>
                  <a:pt x="5281321" y="0"/>
                </a:lnTo>
                <a:lnTo>
                  <a:pt x="5281321" y="6213318"/>
                </a:lnTo>
                <a:lnTo>
                  <a:pt x="0" y="62133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8" name="Freeform 18"/>
          <p:cNvSpPr/>
          <p:nvPr/>
        </p:nvSpPr>
        <p:spPr>
          <a:xfrm>
            <a:off x="3151487" y="5700644"/>
            <a:ext cx="1237600" cy="1559262"/>
          </a:xfrm>
          <a:custGeom>
            <a:avLst/>
            <a:gdLst/>
            <a:ahLst/>
            <a:cxnLst/>
            <a:rect l="l" t="t" r="r" b="b"/>
            <a:pathLst>
              <a:path w="1237600" h="1559262">
                <a:moveTo>
                  <a:pt x="0" y="0"/>
                </a:moveTo>
                <a:lnTo>
                  <a:pt x="1237600" y="0"/>
                </a:lnTo>
                <a:lnTo>
                  <a:pt x="1237600" y="1559261"/>
                </a:lnTo>
                <a:lnTo>
                  <a:pt x="0" y="15592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59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>
            <a:off x="13182833" y="5867274"/>
            <a:ext cx="830401" cy="1073216"/>
          </a:xfrm>
          <a:custGeom>
            <a:avLst/>
            <a:gdLst/>
            <a:ahLst/>
            <a:cxnLst/>
            <a:rect l="l" t="t" r="r" b="b"/>
            <a:pathLst>
              <a:path w="830401" h="1073216">
                <a:moveTo>
                  <a:pt x="0" y="0"/>
                </a:moveTo>
                <a:lnTo>
                  <a:pt x="830400" y="0"/>
                </a:lnTo>
                <a:lnTo>
                  <a:pt x="830400" y="1073216"/>
                </a:lnTo>
                <a:lnTo>
                  <a:pt x="0" y="10732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4990867" y="8544258"/>
            <a:ext cx="1168003" cy="1618479"/>
          </a:xfrm>
          <a:custGeom>
            <a:avLst/>
            <a:gdLst/>
            <a:ahLst/>
            <a:cxnLst/>
            <a:rect l="l" t="t" r="r" b="b"/>
            <a:pathLst>
              <a:path w="1168003" h="1618479">
                <a:moveTo>
                  <a:pt x="0" y="0"/>
                </a:moveTo>
                <a:lnTo>
                  <a:pt x="1168003" y="0"/>
                </a:lnTo>
                <a:lnTo>
                  <a:pt x="1168003" y="1618480"/>
                </a:lnTo>
                <a:lnTo>
                  <a:pt x="0" y="16184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Freeform 21"/>
          <p:cNvSpPr/>
          <p:nvPr/>
        </p:nvSpPr>
        <p:spPr>
          <a:xfrm>
            <a:off x="8310030" y="636260"/>
            <a:ext cx="1667941" cy="1667941"/>
          </a:xfrm>
          <a:custGeom>
            <a:avLst/>
            <a:gdLst/>
            <a:ahLst/>
            <a:cxnLst/>
            <a:rect l="l" t="t" r="r" b="b"/>
            <a:pathLst>
              <a:path w="1667941" h="1667941">
                <a:moveTo>
                  <a:pt x="0" y="0"/>
                </a:moveTo>
                <a:lnTo>
                  <a:pt x="1667940" y="0"/>
                </a:lnTo>
                <a:lnTo>
                  <a:pt x="1667940" y="1667941"/>
                </a:lnTo>
                <a:lnTo>
                  <a:pt x="0" y="16679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TextBox 22"/>
          <p:cNvSpPr txBox="1"/>
          <p:nvPr/>
        </p:nvSpPr>
        <p:spPr>
          <a:xfrm>
            <a:off x="4990867" y="2956389"/>
            <a:ext cx="8306265" cy="1565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  <a:spcBef>
                <a:spcPct val="0"/>
              </a:spcBef>
            </a:pPr>
            <a:r>
              <a:rPr lang="en-US" sz="9999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ATTENDANCE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918828" y="4187165"/>
            <a:ext cx="6450343" cy="147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  <a:spcBef>
                <a:spcPct val="0"/>
              </a:spcBef>
            </a:pPr>
            <a:r>
              <a:rPr lang="en-US" sz="9999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CHECKING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703252" y="5705350"/>
            <a:ext cx="6881496" cy="838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r>
              <a:rPr lang="en-US" sz="29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The attendance sheet is at the back. Please take your time to sign 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49683" y="7914059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4" y="0"/>
                </a:lnTo>
                <a:lnTo>
                  <a:pt x="14788634" y="7089032"/>
                </a:lnTo>
                <a:lnTo>
                  <a:pt x="0" y="7089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2229240" y="2582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0" y="0"/>
                </a:lnTo>
                <a:lnTo>
                  <a:pt x="22746480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-426453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 flipH="1">
            <a:off x="15592867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TextBox 16"/>
          <p:cNvSpPr txBox="1"/>
          <p:nvPr/>
        </p:nvSpPr>
        <p:spPr>
          <a:xfrm>
            <a:off x="3542324" y="756245"/>
            <a:ext cx="11808076" cy="63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875" lvl="1" indent="-507437" algn="l">
              <a:lnSpc>
                <a:spcPts val="4700"/>
              </a:lnSpc>
              <a:spcBef>
                <a:spcPct val="0"/>
              </a:spcBef>
              <a:buAutoNum type="arabicPeriod"/>
            </a:pPr>
            <a:r>
              <a:rPr lang="en-US" sz="4700" spc="291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DOCUMENTATION &amp; RECORD KEEPING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99858" y="1994632"/>
            <a:ext cx="12293009" cy="526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2" lvl="1" indent="-323846" algn="l">
              <a:lnSpc>
                <a:spcPts val="3929"/>
              </a:lnSpc>
              <a:buFont typeface="Arial"/>
              <a:buChar char="•"/>
            </a:pPr>
            <a:r>
              <a:rPr lang="en-US" sz="29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School Diary</a:t>
            </a:r>
            <a:r>
              <a:rPr lang="en-US" sz="29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: Please ensure pages 3 and 4 are filled with accurate details.</a:t>
            </a:r>
          </a:p>
          <a:p>
            <a:pPr marL="647692" lvl="1" indent="-323846" algn="l">
              <a:lnSpc>
                <a:spcPts val="3929"/>
              </a:lnSpc>
              <a:buFont typeface="Arial"/>
              <a:buChar char="•"/>
            </a:pPr>
            <a:r>
              <a:rPr lang="en-US" sz="29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Leave Applications</a:t>
            </a:r>
            <a:r>
              <a:rPr lang="en-US" sz="29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: Refer to page 17 for the school-approved format.</a:t>
            </a:r>
          </a:p>
          <a:p>
            <a:pPr marL="647692" lvl="1" indent="-323846" algn="l">
              <a:lnSpc>
                <a:spcPts val="3929"/>
              </a:lnSpc>
              <a:buFont typeface="Arial"/>
              <a:buChar char="•"/>
            </a:pPr>
            <a:r>
              <a:rPr lang="en-US" sz="29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Consent</a:t>
            </a:r>
            <a:r>
              <a:rPr lang="en-US" sz="29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: Kindly sign the consent form on the last page.</a:t>
            </a:r>
          </a:p>
          <a:p>
            <a:pPr marL="647692" lvl="1" indent="-323846" algn="l">
              <a:lnSpc>
                <a:spcPts val="3929"/>
              </a:lnSpc>
              <a:buFont typeface="Arial"/>
              <a:buChar char="•"/>
            </a:pPr>
            <a:r>
              <a:rPr lang="en-US" sz="29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Daily Monitoring</a:t>
            </a:r>
            <a:r>
              <a:rPr lang="en-US" sz="2999" b="1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: Parents are requested to check the school diary every day for important updates.</a:t>
            </a:r>
          </a:p>
          <a:p>
            <a:pPr marL="647692" lvl="1" indent="-323846" algn="l">
              <a:lnSpc>
                <a:spcPts val="5129"/>
              </a:lnSpc>
              <a:buFont typeface="Arial"/>
              <a:buChar char="•"/>
            </a:pPr>
            <a:r>
              <a:rPr lang="en-US" sz="2999" b="1" spc="119">
                <a:solidFill>
                  <a:srgbClr val="FC493A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Timetable</a:t>
            </a:r>
            <a:r>
              <a:rPr lang="en-US" sz="2999" b="1" spc="119">
                <a:solidFill>
                  <a:srgbClr val="FFFFFF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: Please ensure the student’s timetable is written on page 29.</a:t>
            </a:r>
          </a:p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endParaRPr lang="en-US" sz="2999" b="1" spc="119">
              <a:solidFill>
                <a:srgbClr val="FFFFFF"/>
              </a:solidFill>
              <a:latin typeface="Agrandir Medium"/>
              <a:ea typeface="Agrandir Medium"/>
              <a:cs typeface="Agrandir Medium"/>
              <a:sym typeface="Agrandir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49683" y="7914059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4" y="0"/>
                </a:lnTo>
                <a:lnTo>
                  <a:pt x="14788634" y="7089032"/>
                </a:lnTo>
                <a:lnTo>
                  <a:pt x="0" y="7089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2229240" y="2582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0" y="0"/>
                </a:lnTo>
                <a:lnTo>
                  <a:pt x="22746480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-426453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 flipH="1">
            <a:off x="15592867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TextBox 16"/>
          <p:cNvSpPr txBox="1"/>
          <p:nvPr/>
        </p:nvSpPr>
        <p:spPr>
          <a:xfrm>
            <a:off x="3542324" y="756245"/>
            <a:ext cx="11511950" cy="63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875" lvl="1" indent="-507437" algn="l">
              <a:lnSpc>
                <a:spcPts val="4700"/>
              </a:lnSpc>
              <a:spcBef>
                <a:spcPct val="0"/>
              </a:spcBef>
              <a:buAutoNum type="arabicPeriod"/>
            </a:pPr>
            <a:r>
              <a:rPr lang="en-US" sz="4700" spc="291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SCHOOL DISCIPLINE &amp; PUNCTUALITY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99858" y="1870807"/>
            <a:ext cx="12293009" cy="5223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Arrival Time</a:t>
            </a:r>
            <a:r>
              <a:rPr lang="en-US" sz="3199" b="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: 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The school gate closes at 8:15 AM. Students arriving after this time will not be permitted into class.</a:t>
            </a:r>
          </a:p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Early Pickup</a:t>
            </a:r>
            <a:r>
              <a:rPr lang="en-US" sz="3199" b="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: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If a child needs to be picked up early, please provide prior notice at the school office.</a:t>
            </a:r>
          </a:p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Classroom Distractions</a:t>
            </a:r>
            <a:r>
              <a:rPr lang="en-US" sz="3199" b="1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: 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Please ensure your child carries a full stationery kit (sharpened pencil, eraser, sharpener, etc.) daily to avoid disruptions caused by sharing.</a:t>
            </a:r>
          </a:p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endParaRPr lang="en-US" sz="3199">
              <a:solidFill>
                <a:srgbClr val="FFFFFF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49683" y="7914059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4" y="0"/>
                </a:lnTo>
                <a:lnTo>
                  <a:pt x="14788634" y="7089032"/>
                </a:lnTo>
                <a:lnTo>
                  <a:pt x="0" y="7089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2229240" y="2582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0" y="0"/>
                </a:lnTo>
                <a:lnTo>
                  <a:pt x="22746480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-426453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 flipH="1">
            <a:off x="15592867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TextBox 16"/>
          <p:cNvSpPr txBox="1"/>
          <p:nvPr/>
        </p:nvSpPr>
        <p:spPr>
          <a:xfrm>
            <a:off x="3542324" y="756245"/>
            <a:ext cx="11187858" cy="63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875" lvl="1" indent="-507437" algn="l">
              <a:lnSpc>
                <a:spcPts val="4700"/>
              </a:lnSpc>
              <a:spcBef>
                <a:spcPct val="0"/>
              </a:spcBef>
              <a:buAutoNum type="arabicPeriod"/>
            </a:pPr>
            <a:r>
              <a:rPr lang="en-US" sz="4700" spc="291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UNIFORM &amp; GROOMING STANDARDS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37173" y="1586277"/>
            <a:ext cx="13369885" cy="5890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Daily Wear: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Students must wear clean, ironed uniforms.</a:t>
            </a:r>
          </a:p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House Uniform (Wed &amp; Sat)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House dress with white shoes. Girls must wear white headbands.</a:t>
            </a:r>
          </a:p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Regular Days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Girls should wear black headbands.</a:t>
            </a:r>
          </a:p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Personal Grooming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Boys’ hair must be neatly trimmed and combed.</a:t>
            </a:r>
          </a:p>
          <a:p>
            <a:pPr marL="690871" lvl="1" indent="-345435" algn="l">
              <a:lnSpc>
                <a:spcPts val="5279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Book Maintenance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All books and notebooks must be neatly covered and clearly labelled with the student's name.</a:t>
            </a:r>
          </a:p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endParaRPr lang="en-US" sz="3199">
              <a:solidFill>
                <a:srgbClr val="FFFFFF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49683" y="7914059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4" y="0"/>
                </a:lnTo>
                <a:lnTo>
                  <a:pt x="14788634" y="7089032"/>
                </a:lnTo>
                <a:lnTo>
                  <a:pt x="0" y="7089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2229240" y="2582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0" y="0"/>
                </a:lnTo>
                <a:lnTo>
                  <a:pt x="22746480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-426453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 flipH="1">
            <a:off x="15592867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6" name="TextBox 16"/>
          <p:cNvSpPr txBox="1"/>
          <p:nvPr/>
        </p:nvSpPr>
        <p:spPr>
          <a:xfrm>
            <a:off x="3542324" y="756245"/>
            <a:ext cx="8311231" cy="63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  <a:spcBef>
                <a:spcPct val="0"/>
              </a:spcBef>
            </a:pPr>
            <a:r>
              <a:rPr lang="en-US" sz="4700" spc="291" dirty="0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4. HEALTHY TIFFIN HABITS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37173" y="1700577"/>
            <a:ext cx="13369885" cy="5238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 algn="l">
              <a:lnSpc>
                <a:spcPts val="4063"/>
              </a:lnSpc>
              <a:buFont typeface="Arial"/>
              <a:buChar char="•"/>
            </a:pPr>
            <a:r>
              <a:rPr lang="en-US" sz="31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Nutritious Meals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Please provide healthy, homemade, and nutritious food.</a:t>
            </a:r>
          </a:p>
          <a:p>
            <a:pPr marL="690871" lvl="1" indent="-345435" algn="l">
              <a:lnSpc>
                <a:spcPts val="4063"/>
              </a:lnSpc>
              <a:buFont typeface="Arial"/>
              <a:buChar char="•"/>
            </a:pPr>
            <a:r>
              <a:rPr lang="en-US" sz="31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Restricted Items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Strictly avoid junk food (chips, chocolates, soft drinks, noodles, and packaged snacks).</a:t>
            </a:r>
          </a:p>
          <a:p>
            <a:pPr marL="690871" lvl="1" indent="-345435" algn="l">
              <a:lnSpc>
                <a:spcPts val="4063"/>
              </a:lnSpc>
              <a:buFont typeface="Arial"/>
              <a:buChar char="•"/>
            </a:pPr>
            <a:r>
              <a:rPr lang="en-US" sz="31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Dietary Policy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Please note that non-vegetarian food is not allowed.</a:t>
            </a:r>
          </a:p>
          <a:p>
            <a:pPr marL="690871" lvl="1" indent="-345435" algn="l">
              <a:lnSpc>
                <a:spcPts val="4063"/>
              </a:lnSpc>
              <a:buFont typeface="Arial"/>
              <a:buChar char="•"/>
            </a:pPr>
            <a:r>
              <a:rPr lang="en-US" sz="31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Required Accessories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Every student must bring 2 napkins and a spoon/fork daily.</a:t>
            </a:r>
          </a:p>
          <a:p>
            <a:pPr marL="690871" lvl="1" indent="-345435" algn="l">
              <a:lnSpc>
                <a:spcPts val="4063"/>
              </a:lnSpc>
              <a:buFont typeface="Arial"/>
              <a:buChar char="•"/>
            </a:pPr>
            <a:r>
              <a:rPr lang="en-US" sz="3199" b="1">
                <a:solidFill>
                  <a:srgbClr val="FC493A"/>
                </a:solidFill>
                <a:latin typeface="Agrandir Bold"/>
                <a:ea typeface="Agrandir Bold"/>
                <a:cs typeface="Agrandir Bold"/>
                <a:sym typeface="Agrandir Bold"/>
              </a:rPr>
              <a:t>Encouragement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We encourage including fresh fruits and healthy snacks in the tiffin box.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49683" y="7914059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4" y="0"/>
                </a:lnTo>
                <a:lnTo>
                  <a:pt x="14788634" y="7089032"/>
                </a:lnTo>
                <a:lnTo>
                  <a:pt x="0" y="7089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2229240" y="2582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0" y="0"/>
                </a:lnTo>
                <a:lnTo>
                  <a:pt x="22746480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>
            <a:off x="-426453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Freeform 15"/>
          <p:cNvSpPr/>
          <p:nvPr/>
        </p:nvSpPr>
        <p:spPr>
          <a:xfrm flipH="1">
            <a:off x="15592867" y="6111142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TextBox 17"/>
          <p:cNvSpPr txBox="1"/>
          <p:nvPr/>
        </p:nvSpPr>
        <p:spPr>
          <a:xfrm>
            <a:off x="2437173" y="1605327"/>
            <a:ext cx="13369885" cy="446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1" lvl="1" indent="-345435" algn="l">
              <a:lnSpc>
                <a:spcPts val="5023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Academic Planning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Please follow the Annual Planner for information on examinations, competitions, observations, and holidays to help your child prepare in advance.</a:t>
            </a:r>
          </a:p>
          <a:p>
            <a:pPr marL="690871" lvl="1" indent="-345435" algn="l">
              <a:lnSpc>
                <a:spcPts val="5023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Monitoring Progress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Kindly review your child’s classwork and homework books regularly.</a:t>
            </a:r>
          </a:p>
          <a:p>
            <a:pPr marL="690871" lvl="1" indent="-345435" algn="l">
              <a:lnSpc>
                <a:spcPts val="5023"/>
              </a:lnSpc>
              <a:buFont typeface="Arial"/>
              <a:buChar char="•"/>
            </a:pPr>
            <a:r>
              <a:rPr lang="en-US" sz="3199" b="1">
                <a:solidFill>
                  <a:srgbClr val="FEB35D"/>
                </a:solidFill>
                <a:latin typeface="Agrandir Bold"/>
                <a:ea typeface="Agrandir Bold"/>
                <a:cs typeface="Agrandir Bold"/>
                <a:sym typeface="Agrandir Bold"/>
              </a:rPr>
              <a:t>Teacher Contact</a:t>
            </a:r>
            <a:r>
              <a:rPr lang="en-US" sz="3199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: For any queries, parents may contact the teacher between 5:00 PM and 8:00 PM.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9D637C67-0F1F-D083-B7B8-BD7AD7CCF20D}"/>
              </a:ext>
            </a:extLst>
          </p:cNvPr>
          <p:cNvSpPr txBox="1"/>
          <p:nvPr/>
        </p:nvSpPr>
        <p:spPr>
          <a:xfrm>
            <a:off x="3542324" y="756245"/>
            <a:ext cx="11392876" cy="611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00"/>
              </a:lnSpc>
              <a:spcBef>
                <a:spcPct val="0"/>
              </a:spcBef>
            </a:pPr>
            <a:r>
              <a:rPr lang="en-US" sz="4700" spc="291" dirty="0">
                <a:solidFill>
                  <a:srgbClr val="007452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5. Planning &amp; Communication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55205" y="-514582"/>
            <a:ext cx="21998410" cy="10830157"/>
            <a:chOff x="0" y="0"/>
            <a:chExt cx="29331213" cy="14440210"/>
          </a:xfrm>
        </p:grpSpPr>
        <p:sp>
          <p:nvSpPr>
            <p:cNvPr id="3" name="Freeform 3"/>
            <p:cNvSpPr/>
            <p:nvPr/>
          </p:nvSpPr>
          <p:spPr>
            <a:xfrm>
              <a:off x="1933944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Freeform 4"/>
            <p:cNvSpPr/>
            <p:nvPr/>
          </p:nvSpPr>
          <p:spPr>
            <a:xfrm>
              <a:off x="19436527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5" name="Freeform 5"/>
            <p:cNvSpPr/>
            <p:nvPr/>
          </p:nvSpPr>
          <p:spPr>
            <a:xfrm>
              <a:off x="1933944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6" name="Freeform 6"/>
            <p:cNvSpPr/>
            <p:nvPr/>
          </p:nvSpPr>
          <p:spPr>
            <a:xfrm>
              <a:off x="9474667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7"/>
            <p:cNvSpPr/>
            <p:nvPr/>
          </p:nvSpPr>
          <p:spPr>
            <a:xfrm>
              <a:off x="9571754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6" y="0"/>
                  </a:lnTo>
                  <a:lnTo>
                    <a:pt x="9894686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74667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746487"/>
              <a:ext cx="9894685" cy="5693723"/>
            </a:xfrm>
            <a:custGeom>
              <a:avLst/>
              <a:gdLst/>
              <a:ahLst/>
              <a:cxnLst/>
              <a:rect l="l" t="t" r="r" b="b"/>
              <a:pathLst>
                <a:path w="9894685" h="5693723">
                  <a:moveTo>
                    <a:pt x="0" y="0"/>
                  </a:moveTo>
                  <a:lnTo>
                    <a:pt x="9894685" y="0"/>
                  </a:lnTo>
                  <a:lnTo>
                    <a:pt x="9894685" y="5693723"/>
                  </a:lnTo>
                  <a:lnTo>
                    <a:pt x="0" y="5693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48763" b="-3740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7088" y="4347311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9894685" cy="4411982"/>
            </a:xfrm>
            <a:custGeom>
              <a:avLst/>
              <a:gdLst/>
              <a:ahLst/>
              <a:cxnLst/>
              <a:rect l="l" t="t" r="r" b="b"/>
              <a:pathLst>
                <a:path w="9894685" h="4411982">
                  <a:moveTo>
                    <a:pt x="0" y="0"/>
                  </a:moveTo>
                  <a:lnTo>
                    <a:pt x="9894685" y="0"/>
                  </a:lnTo>
                  <a:lnTo>
                    <a:pt x="9894685" y="4411982"/>
                  </a:lnTo>
                  <a:lnTo>
                    <a:pt x="0" y="4411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940" t="-191981" b="-33878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337440" y="8611110"/>
            <a:ext cx="14788635" cy="7089031"/>
          </a:xfrm>
          <a:custGeom>
            <a:avLst/>
            <a:gdLst/>
            <a:ahLst/>
            <a:cxnLst/>
            <a:rect l="l" t="t" r="r" b="b"/>
            <a:pathLst>
              <a:path w="14788635" h="7089031">
                <a:moveTo>
                  <a:pt x="0" y="0"/>
                </a:moveTo>
                <a:lnTo>
                  <a:pt x="14788635" y="0"/>
                </a:lnTo>
                <a:lnTo>
                  <a:pt x="14788635" y="7089031"/>
                </a:lnTo>
                <a:lnTo>
                  <a:pt x="0" y="70890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105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3" name="Freeform 13"/>
          <p:cNvSpPr/>
          <p:nvPr/>
        </p:nvSpPr>
        <p:spPr>
          <a:xfrm>
            <a:off x="-810272" y="639250"/>
            <a:ext cx="22746481" cy="8034221"/>
          </a:xfrm>
          <a:custGeom>
            <a:avLst/>
            <a:gdLst/>
            <a:ahLst/>
            <a:cxnLst/>
            <a:rect l="l" t="t" r="r" b="b"/>
            <a:pathLst>
              <a:path w="22746481" h="8034221">
                <a:moveTo>
                  <a:pt x="0" y="0"/>
                </a:moveTo>
                <a:lnTo>
                  <a:pt x="22746481" y="0"/>
                </a:lnTo>
                <a:lnTo>
                  <a:pt x="22746481" y="8034221"/>
                </a:lnTo>
                <a:lnTo>
                  <a:pt x="0" y="8034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3573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4" name="Freeform 14"/>
          <p:cNvSpPr/>
          <p:nvPr/>
        </p:nvSpPr>
        <p:spPr>
          <a:xfrm flipH="1">
            <a:off x="15973869" y="6043779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3121586" y="0"/>
                </a:moveTo>
                <a:lnTo>
                  <a:pt x="0" y="0"/>
                </a:lnTo>
                <a:lnTo>
                  <a:pt x="0" y="4047437"/>
                </a:lnTo>
                <a:lnTo>
                  <a:pt x="3121586" y="4047437"/>
                </a:lnTo>
                <a:lnTo>
                  <a:pt x="312158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5" name="TextBox 15"/>
          <p:cNvSpPr txBox="1"/>
          <p:nvPr/>
        </p:nvSpPr>
        <p:spPr>
          <a:xfrm>
            <a:off x="6761737" y="1751562"/>
            <a:ext cx="7264884" cy="1300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  <a:spcBef>
                <a:spcPct val="0"/>
              </a:spcBef>
            </a:pPr>
            <a:r>
              <a:rPr lang="en-US" sz="9999" dirty="0">
                <a:solidFill>
                  <a:srgbClr val="FFFF00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THANK YOU</a:t>
            </a:r>
          </a:p>
        </p:txBody>
      </p:sp>
      <p:sp>
        <p:nvSpPr>
          <p:cNvPr id="16" name="Freeform 16"/>
          <p:cNvSpPr/>
          <p:nvPr/>
        </p:nvSpPr>
        <p:spPr>
          <a:xfrm>
            <a:off x="2049196" y="6043779"/>
            <a:ext cx="3121586" cy="4047437"/>
          </a:xfrm>
          <a:custGeom>
            <a:avLst/>
            <a:gdLst/>
            <a:ahLst/>
            <a:cxnLst/>
            <a:rect l="l" t="t" r="r" b="b"/>
            <a:pathLst>
              <a:path w="3121586" h="4047437">
                <a:moveTo>
                  <a:pt x="0" y="0"/>
                </a:moveTo>
                <a:lnTo>
                  <a:pt x="3121586" y="0"/>
                </a:lnTo>
                <a:lnTo>
                  <a:pt x="3121586" y="4047437"/>
                </a:lnTo>
                <a:lnTo>
                  <a:pt x="0" y="40474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7" name="TextBox 17"/>
          <p:cNvSpPr txBox="1"/>
          <p:nvPr/>
        </p:nvSpPr>
        <p:spPr>
          <a:xfrm>
            <a:off x="7809978" y="2982695"/>
            <a:ext cx="5505980" cy="1300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  <a:spcBef>
                <a:spcPct val="0"/>
              </a:spcBef>
            </a:pPr>
            <a:r>
              <a:rPr lang="en-US" sz="9999" dirty="0">
                <a:solidFill>
                  <a:schemeClr val="bg1"/>
                </a:solidFill>
                <a:latin typeface="Frankfurter Normal"/>
                <a:ea typeface="Frankfurter Normal"/>
                <a:cs typeface="Frankfurter Normal"/>
                <a:sym typeface="Frankfurter Normal"/>
              </a:rPr>
              <a:t>PARENTS</a:t>
            </a:r>
          </a:p>
        </p:txBody>
      </p:sp>
      <p:sp>
        <p:nvSpPr>
          <p:cNvPr id="18" name="Freeform 18"/>
          <p:cNvSpPr/>
          <p:nvPr/>
        </p:nvSpPr>
        <p:spPr>
          <a:xfrm>
            <a:off x="-1188455" y="6388997"/>
            <a:ext cx="3572641" cy="3702218"/>
          </a:xfrm>
          <a:custGeom>
            <a:avLst/>
            <a:gdLst/>
            <a:ahLst/>
            <a:cxnLst/>
            <a:rect l="l" t="t" r="r" b="b"/>
            <a:pathLst>
              <a:path w="3572641" h="3702218">
                <a:moveTo>
                  <a:pt x="0" y="0"/>
                </a:moveTo>
                <a:lnTo>
                  <a:pt x="3572641" y="0"/>
                </a:lnTo>
                <a:lnTo>
                  <a:pt x="3572641" y="3702219"/>
                </a:lnTo>
                <a:lnTo>
                  <a:pt x="0" y="37022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9" name="Freeform 19"/>
          <p:cNvSpPr/>
          <p:nvPr/>
        </p:nvSpPr>
        <p:spPr>
          <a:xfrm>
            <a:off x="1596692" y="2354755"/>
            <a:ext cx="3998432" cy="8960072"/>
          </a:xfrm>
          <a:custGeom>
            <a:avLst/>
            <a:gdLst/>
            <a:ahLst/>
            <a:cxnLst/>
            <a:rect l="l" t="t" r="r" b="b"/>
            <a:pathLst>
              <a:path w="3998432" h="8960072">
                <a:moveTo>
                  <a:pt x="0" y="0"/>
                </a:moveTo>
                <a:lnTo>
                  <a:pt x="3998432" y="0"/>
                </a:lnTo>
                <a:lnTo>
                  <a:pt x="3998432" y="8960072"/>
                </a:lnTo>
                <a:lnTo>
                  <a:pt x="0" y="89600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0" name="Freeform 20"/>
          <p:cNvSpPr/>
          <p:nvPr/>
        </p:nvSpPr>
        <p:spPr>
          <a:xfrm>
            <a:off x="766828" y="5028621"/>
            <a:ext cx="523745" cy="1360377"/>
          </a:xfrm>
          <a:custGeom>
            <a:avLst/>
            <a:gdLst/>
            <a:ahLst/>
            <a:cxnLst/>
            <a:rect l="l" t="t" r="r" b="b"/>
            <a:pathLst>
              <a:path w="523745" h="1360377">
                <a:moveTo>
                  <a:pt x="0" y="0"/>
                </a:moveTo>
                <a:lnTo>
                  <a:pt x="523744" y="0"/>
                </a:lnTo>
                <a:lnTo>
                  <a:pt x="523744" y="1360376"/>
                </a:lnTo>
                <a:lnTo>
                  <a:pt x="0" y="13603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1" name="TextBox 21"/>
          <p:cNvSpPr txBox="1"/>
          <p:nvPr/>
        </p:nvSpPr>
        <p:spPr>
          <a:xfrm>
            <a:off x="6953431" y="4437515"/>
            <a:ext cx="9394716" cy="2991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33"/>
              </a:lnSpc>
            </a:pPr>
            <a:r>
              <a:rPr lang="en-US" sz="4095" b="1">
                <a:solidFill>
                  <a:srgbClr val="FEB35D"/>
                </a:solidFill>
                <a:latin typeface="Agrandir Medium"/>
                <a:ea typeface="Agrandir Medium"/>
                <a:cs typeface="Agrandir Medium"/>
                <a:sym typeface="Agrandir Medium"/>
              </a:rPr>
              <a:t>For your cooperation and for partnering with us in your child's educational journey.</a:t>
            </a:r>
          </a:p>
          <a:p>
            <a:pPr marL="0" lvl="0" indent="0" algn="ctr">
              <a:lnSpc>
                <a:spcPts val="5733"/>
              </a:lnSpc>
            </a:pPr>
            <a:endParaRPr lang="en-US" sz="4095" b="1">
              <a:solidFill>
                <a:srgbClr val="FEB35D"/>
              </a:solidFill>
              <a:latin typeface="Agrandir Medium"/>
              <a:ea typeface="Agrandir Medium"/>
              <a:cs typeface="Agrandir Medium"/>
              <a:sym typeface="Agrandir Medium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588341" y="636260"/>
            <a:ext cx="1667941" cy="1667941"/>
          </a:xfrm>
          <a:custGeom>
            <a:avLst/>
            <a:gdLst/>
            <a:ahLst/>
            <a:cxnLst/>
            <a:rect l="l" t="t" r="r" b="b"/>
            <a:pathLst>
              <a:path w="1667941" h="1667941">
                <a:moveTo>
                  <a:pt x="0" y="0"/>
                </a:moveTo>
                <a:lnTo>
                  <a:pt x="1667940" y="0"/>
                </a:lnTo>
                <a:lnTo>
                  <a:pt x="1667940" y="1667941"/>
                </a:lnTo>
                <a:lnTo>
                  <a:pt x="0" y="16679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438</Words>
  <Application>Microsoft Office PowerPoint</Application>
  <PresentationFormat>Custom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IreneFlorentina</vt:lpstr>
      <vt:lpstr>Agrandir Medium</vt:lpstr>
      <vt:lpstr>Lazydog</vt:lpstr>
      <vt:lpstr>Agrandir</vt:lpstr>
      <vt:lpstr>Calibri</vt:lpstr>
      <vt:lpstr>Frankfurter Normal</vt:lpstr>
      <vt:lpstr>Arial</vt:lpstr>
      <vt:lpstr>Agrandir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Teacher Conference Presentation in Green and Brown Illustrative Style</dc:title>
  <cp:lastModifiedBy>Rajesh Kumar Guru</cp:lastModifiedBy>
  <cp:revision>2</cp:revision>
  <dcterms:created xsi:type="dcterms:W3CDTF">2006-08-16T00:00:00Z</dcterms:created>
  <dcterms:modified xsi:type="dcterms:W3CDTF">2026-07-18T01:52:01Z</dcterms:modified>
  <dc:identifier>DAHPsQ7M1-8</dc:identifier>
</cp:coreProperties>
</file>